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4" r:id="rId6"/>
    <p:sldId id="265" r:id="rId7"/>
    <p:sldId id="266" r:id="rId8"/>
    <p:sldId id="268"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E0CD3-6A9F-4DA0-9C1B-8984DA7EF600}" type="datetimeFigureOut">
              <a:rPr lang="en-US" smtClean="0"/>
              <a:t>12/24/2018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41BD7-58E6-492C-BD19-B8362A6CC14B}" type="slidenum">
              <a:rPr lang="en-US" smtClean="0"/>
              <a:t>‹#›</a:t>
            </a:fld>
            <a:endParaRPr lang="en-US"/>
          </a:p>
        </p:txBody>
      </p:sp>
    </p:spTree>
    <p:extLst>
      <p:ext uri="{BB962C8B-B14F-4D97-AF65-F5344CB8AC3E}">
        <p14:creationId xmlns:p14="http://schemas.microsoft.com/office/powerpoint/2010/main" val="311398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41BD7-58E6-492C-BD19-B8362A6CC14B}" type="slidenum">
              <a:rPr lang="en-US" smtClean="0"/>
              <a:t>3</a:t>
            </a:fld>
            <a:endParaRPr lang="en-US"/>
          </a:p>
        </p:txBody>
      </p:sp>
    </p:spTree>
    <p:extLst>
      <p:ext uri="{BB962C8B-B14F-4D97-AF65-F5344CB8AC3E}">
        <p14:creationId xmlns:p14="http://schemas.microsoft.com/office/powerpoint/2010/main" val="278782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Heat flow in welding II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562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r>
              <a:rPr lang="en-US" b="1" dirty="0"/>
              <a:t>Solidification Rate</a:t>
            </a:r>
            <a:br>
              <a:rPr lang="en-US" b="1"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200"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18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08"/>
            <a:ext cx="8229600" cy="487362"/>
          </a:xfrm>
        </p:spPr>
        <p:txBody>
          <a:bodyPr>
            <a:normAutofit fontScale="90000"/>
          </a:bodyPr>
          <a:lstStyle/>
          <a:p>
            <a:r>
              <a:rPr lang="en-US" b="1" dirty="0" smtClean="0"/>
              <a:t>Calculations of Cooling Rate</a:t>
            </a:r>
            <a:endParaRPr lang="en-US" dirty="0"/>
          </a:p>
        </p:txBody>
      </p:sp>
      <p:sp>
        <p:nvSpPr>
          <p:cNvPr id="3" name="Content Placeholder 2"/>
          <p:cNvSpPr>
            <a:spLocks noGrp="1"/>
          </p:cNvSpPr>
          <p:nvPr>
            <p:ph idx="1"/>
          </p:nvPr>
        </p:nvSpPr>
        <p:spPr>
          <a:xfrm>
            <a:off x="76200" y="533400"/>
            <a:ext cx="8915400" cy="6324600"/>
          </a:xfrm>
        </p:spPr>
        <p:txBody>
          <a:bodyPr>
            <a:normAutofit fontScale="70000" lnSpcReduction="20000"/>
          </a:bodyPr>
          <a:lstStyle/>
          <a:p>
            <a:pPr marL="0" indent="0">
              <a:buNone/>
            </a:pPr>
            <a:r>
              <a:rPr lang="en-US" dirty="0" smtClean="0"/>
              <a:t>-Thickness </a:t>
            </a:r>
            <a:r>
              <a:rPr lang="en-US" dirty="0"/>
              <a:t>of the plate to be welded directly affects the cross sectional area </a:t>
            </a:r>
            <a:r>
              <a:rPr lang="en-US" dirty="0" smtClean="0"/>
              <a:t>available for </a:t>
            </a:r>
            <a:r>
              <a:rPr lang="en-US" dirty="0"/>
              <a:t>the heat flow </a:t>
            </a:r>
            <a:r>
              <a:rPr lang="en-US" dirty="0" smtClean="0"/>
              <a:t>which </a:t>
            </a:r>
            <a:r>
              <a:rPr lang="en-US" dirty="0"/>
              <a:t>in turn governs cooling rate of a </a:t>
            </a:r>
            <a:r>
              <a:rPr lang="en-US" dirty="0" smtClean="0"/>
              <a:t>specific location</a:t>
            </a:r>
            <a:r>
              <a:rPr lang="en-US" dirty="0"/>
              <a:t>. </a:t>
            </a:r>
            <a:endParaRPr lang="en-US" dirty="0" smtClean="0"/>
          </a:p>
          <a:p>
            <a:pPr marL="0" indent="0">
              <a:buNone/>
            </a:pPr>
            <a:endParaRPr lang="en-US" dirty="0" smtClean="0"/>
          </a:p>
          <a:p>
            <a:pPr marL="0" indent="0">
              <a:buNone/>
            </a:pPr>
            <a:r>
              <a:rPr lang="en-US" dirty="0" smtClean="0"/>
              <a:t>-Two </a:t>
            </a:r>
            <a:r>
              <a:rPr lang="en-US" dirty="0"/>
              <a:t>different empirical equations are used for calculating </a:t>
            </a:r>
            <a:r>
              <a:rPr lang="en-US" dirty="0" smtClean="0"/>
              <a:t>the cooling </a:t>
            </a:r>
            <a:r>
              <a:rPr lang="en-US" dirty="0"/>
              <a:t>rate in HAZ </a:t>
            </a:r>
            <a:r>
              <a:rPr lang="en-US" dirty="0" smtClean="0"/>
              <a:t>for </a:t>
            </a:r>
          </a:p>
          <a:p>
            <a:pPr marL="0" indent="0">
              <a:buNone/>
            </a:pPr>
            <a:r>
              <a:rPr lang="en-US" dirty="0" smtClean="0"/>
              <a:t> </a:t>
            </a:r>
            <a:r>
              <a:rPr lang="en-US" dirty="0"/>
              <a:t>a) thin plates and </a:t>
            </a:r>
            <a:r>
              <a:rPr lang="en-US" dirty="0" smtClean="0"/>
              <a:t> b</a:t>
            </a:r>
            <a:r>
              <a:rPr lang="en-US" dirty="0"/>
              <a:t>) thick plates, </a:t>
            </a:r>
            <a:endParaRPr lang="en-US" dirty="0" smtClean="0"/>
          </a:p>
          <a:p>
            <a:pPr marL="0" indent="0">
              <a:buNone/>
            </a:pPr>
            <a:r>
              <a:rPr lang="en-US" dirty="0" smtClean="0"/>
              <a:t> and these </a:t>
            </a:r>
            <a:r>
              <a:rPr lang="en-US" dirty="0"/>
              <a:t>are based </a:t>
            </a:r>
            <a:r>
              <a:rPr lang="en-US" dirty="0" smtClean="0"/>
              <a:t>on:</a:t>
            </a:r>
            <a:endParaRPr lang="en-US" dirty="0"/>
          </a:p>
          <a:p>
            <a:pPr marL="0" indent="0">
              <a:buNone/>
            </a:pPr>
            <a:r>
              <a:rPr lang="en-US" dirty="0" smtClean="0"/>
              <a:t>    1</a:t>
            </a:r>
            <a:r>
              <a:rPr lang="en-US" dirty="0"/>
              <a:t>) number of passes required for completing the </a:t>
            </a:r>
            <a:r>
              <a:rPr lang="en-US" dirty="0" smtClean="0"/>
              <a:t>weld</a:t>
            </a:r>
          </a:p>
          <a:p>
            <a:pPr marL="0" indent="0">
              <a:buNone/>
            </a:pPr>
            <a:r>
              <a:rPr lang="en-US" dirty="0"/>
              <a:t> </a:t>
            </a:r>
            <a:r>
              <a:rPr lang="en-US" dirty="0" smtClean="0"/>
              <a:t>   2</a:t>
            </a:r>
            <a:r>
              <a:rPr lang="en-US" dirty="0"/>
              <a:t>) relative plate </a:t>
            </a:r>
            <a:r>
              <a:rPr lang="en-US" dirty="0" smtClean="0"/>
              <a:t>thickness-</a:t>
            </a:r>
          </a:p>
          <a:p>
            <a:pPr marL="0" indent="0">
              <a:buNone/>
            </a:pPr>
            <a:endParaRPr lang="en-US" dirty="0"/>
          </a:p>
          <a:p>
            <a:pPr marL="0" indent="0">
              <a:buNone/>
            </a:pPr>
            <a:r>
              <a:rPr lang="en-US" dirty="0" smtClean="0"/>
              <a:t>-According </a:t>
            </a:r>
            <a:r>
              <a:rPr lang="en-US" dirty="0"/>
              <a:t>to first method, </a:t>
            </a:r>
            <a:r>
              <a:rPr lang="en-US" dirty="0" smtClean="0"/>
              <a:t>if </a:t>
            </a:r>
            <a:r>
              <a:rPr lang="en-US" dirty="0"/>
              <a:t>number of passes required for welding of two plates is less than 6 then it is considered as thin plate else thick plate for selection of suitable equation to calculate cooling rate. </a:t>
            </a:r>
          </a:p>
          <a:p>
            <a:pPr marL="0" indent="0">
              <a:buNone/>
            </a:pPr>
            <a:endParaRPr lang="en-US" dirty="0"/>
          </a:p>
          <a:p>
            <a:pPr marL="0" indent="0">
              <a:buNone/>
            </a:pPr>
            <a:r>
              <a:rPr lang="en-US" dirty="0"/>
              <a:t>-Second method based on relative plate thickness  is </a:t>
            </a:r>
            <a:r>
              <a:rPr lang="en-US" dirty="0" smtClean="0"/>
              <a:t>more </a:t>
            </a:r>
            <a:r>
              <a:rPr lang="en-US" dirty="0"/>
              <a:t>logical as it considers </a:t>
            </a:r>
            <a:r>
              <a:rPr lang="en-US" dirty="0" smtClean="0"/>
              <a:t>thickness </a:t>
            </a:r>
            <a:r>
              <a:rPr lang="en-US" dirty="0"/>
              <a:t>of the plate (h), heat input (</a:t>
            </a:r>
            <a:r>
              <a:rPr lang="en-US" dirty="0" err="1"/>
              <a:t>Hnet</a:t>
            </a:r>
            <a:r>
              <a:rPr lang="en-US" dirty="0"/>
              <a:t>), initial plate temperature (To), temperature of interest at which cooling rate is desired (</a:t>
            </a:r>
            <a:r>
              <a:rPr lang="en-US" dirty="0" err="1"/>
              <a:t>Ti</a:t>
            </a:r>
            <a:r>
              <a:rPr lang="en-US" dirty="0"/>
              <a:t>) and physical properties of plate like (specific heat C, density</a:t>
            </a:r>
            <a:r>
              <a:rPr lang="el-GR" dirty="0"/>
              <a:t>ᵨ</a:t>
            </a:r>
            <a:r>
              <a:rPr lang="en-US" dirty="0"/>
              <a:t>). </a:t>
            </a:r>
          </a:p>
          <a:p>
            <a:pPr marL="0" indent="0">
              <a:buNone/>
            </a:pPr>
            <a:endParaRPr lang="en-US" dirty="0"/>
          </a:p>
        </p:txBody>
      </p:sp>
    </p:spTree>
    <p:extLst>
      <p:ext uri="{BB962C8B-B14F-4D97-AF65-F5344CB8AC3E}">
        <p14:creationId xmlns:p14="http://schemas.microsoft.com/office/powerpoint/2010/main" val="314789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rmAutofit fontScale="90000"/>
          </a:bodyPr>
          <a:lstStyle/>
          <a:p>
            <a:r>
              <a:rPr lang="en-US" b="1" dirty="0"/>
              <a:t>Calculations of </a:t>
            </a:r>
            <a:r>
              <a:rPr lang="en-US" b="1" dirty="0" smtClean="0"/>
              <a:t>Cooling Rate</a:t>
            </a:r>
            <a:endParaRPr lang="en-US" dirty="0"/>
          </a:p>
        </p:txBody>
      </p:sp>
      <p:sp>
        <p:nvSpPr>
          <p:cNvPr id="3" name="Content Placeholder 2"/>
          <p:cNvSpPr>
            <a:spLocks noGrp="1"/>
          </p:cNvSpPr>
          <p:nvPr>
            <p:ph idx="1"/>
          </p:nvPr>
        </p:nvSpPr>
        <p:spPr>
          <a:xfrm>
            <a:off x="-76200" y="342900"/>
            <a:ext cx="9296400" cy="6324600"/>
          </a:xfrm>
        </p:spPr>
        <p:txBody>
          <a:bodyPr>
            <a:normAutofit/>
          </a:bodyPr>
          <a:lstStyle/>
          <a:p>
            <a:pPr marL="0" indent="0">
              <a:buNone/>
            </a:pPr>
            <a:r>
              <a:rPr lang="en-US" dirty="0"/>
              <a:t>-</a:t>
            </a:r>
            <a:r>
              <a:rPr lang="en-US" sz="2400" dirty="0"/>
              <a:t>Relative plate thickness (t) can be calculated using following equation</a:t>
            </a:r>
            <a:r>
              <a:rPr lang="en-US" sz="2400" dirty="0" smtClean="0"/>
              <a:t>:</a:t>
            </a:r>
            <a:endParaRPr lang="en-US" sz="2400" dirty="0"/>
          </a:p>
          <a:p>
            <a:pPr marL="0" indent="0">
              <a:buNone/>
            </a:pPr>
            <a:r>
              <a:rPr lang="en-US" sz="2400" dirty="0"/>
              <a:t>              h  { </a:t>
            </a:r>
            <a:r>
              <a:rPr lang="el-GR" sz="2400" dirty="0"/>
              <a:t>ᵨ </a:t>
            </a:r>
            <a:r>
              <a:rPr lang="en-US" sz="2400" dirty="0" smtClean="0"/>
              <a:t>C (</a:t>
            </a:r>
            <a:r>
              <a:rPr lang="en-US" sz="2400" dirty="0" err="1"/>
              <a:t>Ti</a:t>
            </a:r>
            <a:r>
              <a:rPr lang="en-US" sz="2400" dirty="0"/>
              <a:t> – To</a:t>
            </a:r>
            <a:r>
              <a:rPr lang="en-US" sz="2400" dirty="0" smtClean="0"/>
              <a:t>)/ </a:t>
            </a:r>
            <a:r>
              <a:rPr lang="en-US" sz="2400" dirty="0" err="1" smtClean="0"/>
              <a:t>H</a:t>
            </a:r>
            <a:r>
              <a:rPr lang="en-US" sz="1400" dirty="0" err="1" smtClean="0"/>
              <a:t>net</a:t>
            </a:r>
            <a:r>
              <a:rPr lang="en-US" sz="1400" dirty="0" smtClean="0"/>
              <a:t>  </a:t>
            </a:r>
            <a:r>
              <a:rPr lang="en-US" sz="2400" dirty="0" smtClean="0"/>
              <a:t>} </a:t>
            </a:r>
            <a:r>
              <a:rPr lang="en-US" sz="2400" dirty="0"/>
              <a:t>^ (1/2)</a:t>
            </a:r>
          </a:p>
          <a:p>
            <a:pPr marL="0" indent="0">
              <a:buNone/>
            </a:pPr>
            <a:r>
              <a:rPr lang="en-US" sz="2400" dirty="0" smtClean="0"/>
              <a:t>-When </a:t>
            </a:r>
            <a:r>
              <a:rPr lang="en-US" sz="2400" dirty="0"/>
              <a:t>relative plate thickness (t)&lt; </a:t>
            </a:r>
            <a:r>
              <a:rPr lang="en-US" sz="2400" dirty="0" smtClean="0"/>
              <a:t>0.6, thin </a:t>
            </a:r>
            <a:r>
              <a:rPr lang="en-US" sz="2400" dirty="0"/>
              <a:t>plate cooling rate equation is used </a:t>
            </a:r>
            <a:r>
              <a:rPr lang="en-US" sz="2400" dirty="0" smtClean="0"/>
              <a:t>and</a:t>
            </a:r>
          </a:p>
          <a:p>
            <a:pPr marL="0" indent="0">
              <a:buNone/>
            </a:pPr>
            <a:r>
              <a:rPr lang="en-US" sz="2400" dirty="0" smtClean="0"/>
              <a:t>-Thick </a:t>
            </a:r>
            <a:r>
              <a:rPr lang="en-US" sz="2400" dirty="0"/>
              <a:t>plate cooling rate equation is used when </a:t>
            </a:r>
            <a:r>
              <a:rPr lang="en-US" sz="2400" dirty="0" smtClean="0"/>
              <a:t>(t)&gt; </a:t>
            </a:r>
            <a:r>
              <a:rPr lang="en-US" sz="2400" dirty="0"/>
              <a:t>0.9. If value of </a:t>
            </a:r>
            <a:r>
              <a:rPr lang="en-US" sz="2400" dirty="0" smtClean="0"/>
              <a:t>(t) </a:t>
            </a:r>
            <a:r>
              <a:rPr lang="en-US" sz="2400" dirty="0"/>
              <a:t>is in range of 0.6 </a:t>
            </a:r>
            <a:r>
              <a:rPr lang="en-US" sz="2400" dirty="0" smtClean="0"/>
              <a:t>to 0.9 </a:t>
            </a:r>
            <a:r>
              <a:rPr lang="en-US" sz="2400" dirty="0"/>
              <a:t>then 0.75 is used as a limit value to decide the cooling rate equation to be used</a:t>
            </a:r>
            <a:r>
              <a:rPr lang="en-US" sz="2400" dirty="0" smtClean="0"/>
              <a:t>.</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3429000"/>
            <a:ext cx="89439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14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609600"/>
          </a:xfrm>
        </p:spPr>
        <p:txBody>
          <a:bodyPr>
            <a:noAutofit/>
          </a:bodyPr>
          <a:lstStyle/>
          <a:p>
            <a:r>
              <a:rPr lang="en-US" sz="3200" b="1" dirty="0" smtClean="0"/>
              <a:t>Critical Cooling Rate (CCR) Under Welding Conditions</a:t>
            </a:r>
            <a:r>
              <a:rPr lang="en-US" sz="3200" dirty="0"/>
              <a:t/>
            </a:r>
            <a:br>
              <a:rPr lang="en-US" sz="3200" dirty="0"/>
            </a:br>
            <a:endParaRPr lang="en-US" sz="3200" dirty="0"/>
          </a:p>
        </p:txBody>
      </p:sp>
      <p:sp>
        <p:nvSpPr>
          <p:cNvPr id="3" name="Content Placeholder 2"/>
          <p:cNvSpPr>
            <a:spLocks noGrp="1"/>
          </p:cNvSpPr>
          <p:nvPr>
            <p:ph idx="1"/>
          </p:nvPr>
        </p:nvSpPr>
        <p:spPr>
          <a:xfrm>
            <a:off x="0" y="228600"/>
            <a:ext cx="9296400" cy="6705600"/>
          </a:xfrm>
        </p:spPr>
        <p:txBody>
          <a:bodyPr>
            <a:normAutofit/>
          </a:bodyPr>
          <a:lstStyle/>
          <a:p>
            <a:pPr marL="0" indent="0">
              <a:buNone/>
            </a:pPr>
            <a:r>
              <a:rPr lang="en-US" dirty="0" smtClean="0"/>
              <a:t>-</a:t>
            </a:r>
            <a:r>
              <a:rPr lang="en-US" sz="2000" dirty="0" smtClean="0"/>
              <a:t>To </a:t>
            </a:r>
            <a:r>
              <a:rPr lang="en-US" sz="2000" dirty="0"/>
              <a:t>determine the critical cooling rate for a steel plate  of  (5 mm) to be welded suitable electrode diameter is chosen first and then I and V are selected (20V, 200A, To=30 0C) for bead-on-plate (BOP) welding.</a:t>
            </a:r>
          </a:p>
          <a:p>
            <a:pPr marL="0" indent="0">
              <a:buNone/>
            </a:pPr>
            <a:endParaRPr lang="en-US" sz="2000" dirty="0"/>
          </a:p>
          <a:p>
            <a:pPr marL="0" indent="0">
              <a:buNone/>
            </a:pPr>
            <a:r>
              <a:rPr lang="en-US" sz="2000" dirty="0" smtClean="0"/>
              <a:t>-Number </a:t>
            </a:r>
            <a:r>
              <a:rPr lang="en-US" sz="2000" dirty="0"/>
              <a:t>of BOP welds is </a:t>
            </a:r>
            <a:r>
              <a:rPr lang="en-US" sz="2000" dirty="0" smtClean="0"/>
              <a:t>done  </a:t>
            </a:r>
            <a:r>
              <a:rPr lang="en-US" sz="2000" dirty="0"/>
              <a:t>using </a:t>
            </a:r>
            <a:r>
              <a:rPr lang="en-US" sz="2000" dirty="0" smtClean="0"/>
              <a:t>welding </a:t>
            </a:r>
            <a:r>
              <a:rPr lang="en-US" sz="2000" dirty="0"/>
              <a:t>speed (8, 9, 10, 11, 12……mm/sec</a:t>
            </a:r>
            <a:r>
              <a:rPr lang="en-US" sz="2000" dirty="0" smtClean="0"/>
              <a:t>). transverse </a:t>
            </a:r>
            <a:r>
              <a:rPr lang="en-US" sz="2000" dirty="0"/>
              <a:t>section of </a:t>
            </a:r>
            <a:r>
              <a:rPr lang="en-US" sz="2000" dirty="0" smtClean="0"/>
              <a:t>weld at the above welding speed  </a:t>
            </a:r>
            <a:r>
              <a:rPr lang="en-US" sz="2000" dirty="0"/>
              <a:t>is cut to measure the </a:t>
            </a:r>
            <a:r>
              <a:rPr lang="en-US" sz="2000" dirty="0" smtClean="0"/>
              <a:t>hardness.</a:t>
            </a:r>
          </a:p>
          <a:p>
            <a:pPr marL="0" indent="0">
              <a:buNone/>
            </a:pPr>
            <a:endParaRPr lang="en-US" sz="2000" dirty="0"/>
          </a:p>
          <a:p>
            <a:pPr marL="0" indent="0">
              <a:buNone/>
            </a:pPr>
            <a:r>
              <a:rPr lang="en-US" sz="2000" dirty="0"/>
              <a:t>-</a:t>
            </a:r>
            <a:r>
              <a:rPr lang="en-US" sz="2000" dirty="0" smtClean="0"/>
              <a:t>There after</a:t>
            </a:r>
            <a:r>
              <a:rPr lang="en-US" sz="2000" dirty="0"/>
              <a:t>, hardness vs. welding speed plot is made to identify the welding </a:t>
            </a:r>
            <a:r>
              <a:rPr lang="en-US" sz="2000" dirty="0" smtClean="0"/>
              <a:t>speed above </a:t>
            </a:r>
            <a:r>
              <a:rPr lang="en-US" sz="2000" dirty="0"/>
              <a:t>which </a:t>
            </a:r>
            <a:r>
              <a:rPr lang="en-US" sz="2000" dirty="0" smtClean="0"/>
              <a:t>sudden increase </a:t>
            </a:r>
            <a:r>
              <a:rPr lang="en-US" sz="2000" dirty="0"/>
              <a:t>in hardness of the weld and HAZ takes place</a:t>
            </a:r>
            <a:r>
              <a:rPr lang="en-US" sz="2000" dirty="0" smtClean="0"/>
              <a:t>.</a:t>
            </a:r>
          </a:p>
          <a:p>
            <a:pPr marL="0" indent="0">
              <a:buNone/>
            </a:pPr>
            <a:r>
              <a:rPr lang="en-US" sz="2000" dirty="0" smtClean="0"/>
              <a:t> </a:t>
            </a:r>
          </a:p>
          <a:p>
            <a:pPr marL="0" indent="0">
              <a:buNone/>
            </a:pPr>
            <a:r>
              <a:rPr lang="en-US" sz="2000" dirty="0" smtClean="0"/>
              <a:t>-This </a:t>
            </a:r>
            <a:r>
              <a:rPr lang="en-US" sz="2000" dirty="0"/>
              <a:t>welding speed is identified as critical welding speed (say 10mm/min in this case) above which cooling rate of the weld &amp; HAZ becomes greater than critical cooling rate</a:t>
            </a:r>
            <a:r>
              <a:rPr lang="en-US" sz="2000" dirty="0" smtClean="0"/>
              <a:t>.</a:t>
            </a:r>
          </a:p>
          <a:p>
            <a:pPr marL="0" indent="0">
              <a:buNone/>
            </a:pPr>
            <a:endParaRPr lang="en-US" sz="2000" dirty="0"/>
          </a:p>
          <a:p>
            <a:pPr marL="0" indent="0">
              <a:buNone/>
            </a:pPr>
            <a:r>
              <a:rPr lang="en-US" sz="2000" dirty="0"/>
              <a:t>-This suddenly  increase in hardness of the weld and HAZ is attributed to martensitic transformation during welding as cooling rate becomes greater than critical cooling rate owing to the reduction in heat input (</a:t>
            </a:r>
            <a:r>
              <a:rPr lang="en-US" sz="2000" dirty="0" err="1" smtClean="0"/>
              <a:t>H</a:t>
            </a:r>
            <a:r>
              <a:rPr lang="en-US" sz="1200" dirty="0" err="1" smtClean="0"/>
              <a:t>net</a:t>
            </a:r>
            <a:r>
              <a:rPr lang="en-US" sz="2000" dirty="0" smtClean="0"/>
              <a:t> </a:t>
            </a:r>
            <a:r>
              <a:rPr lang="en-US" sz="2000" dirty="0"/>
              <a:t>= f .</a:t>
            </a:r>
            <a:r>
              <a:rPr lang="en-US" sz="2000" dirty="0" smtClean="0"/>
              <a:t>V I / S ) with </a:t>
            </a:r>
            <a:r>
              <a:rPr lang="en-US" sz="2000" dirty="0"/>
              <a:t>increase of welding </a:t>
            </a:r>
            <a:r>
              <a:rPr lang="en-US" sz="2000" dirty="0" smtClean="0"/>
              <a:t>speed.</a:t>
            </a:r>
          </a:p>
          <a:p>
            <a:pPr marL="0" indent="0">
              <a:buNone/>
            </a:pPr>
            <a:endParaRPr lang="en-US" sz="2000" dirty="0"/>
          </a:p>
          <a:p>
            <a:pPr marL="0" indent="0">
              <a:buNone/>
            </a:pPr>
            <a:r>
              <a:rPr lang="en-US" sz="2000" dirty="0" smtClean="0"/>
              <a:t>-</a:t>
            </a:r>
            <a:r>
              <a:rPr lang="en-US" sz="2000" dirty="0"/>
              <a:t>Using welding conditions corresponding to this critical welding speed for a given steel plate, critical cooling rate can be calculate using appropriate cooling rate equation.</a:t>
            </a:r>
          </a:p>
          <a:p>
            <a:pPr marL="0" indent="0">
              <a:buNone/>
            </a:pPr>
            <a:endParaRPr lang="en-US" sz="2000" dirty="0"/>
          </a:p>
        </p:txBody>
      </p:sp>
    </p:spTree>
    <p:extLst>
      <p:ext uri="{BB962C8B-B14F-4D97-AF65-F5344CB8AC3E}">
        <p14:creationId xmlns:p14="http://schemas.microsoft.com/office/powerpoint/2010/main" val="228527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258762"/>
          </a:xfrm>
        </p:spPr>
        <p:txBody>
          <a:bodyPr>
            <a:normAutofit fontScale="90000"/>
          </a:bodyPr>
          <a:lstStyle/>
          <a:p>
            <a:r>
              <a:rPr lang="en-US" dirty="0"/>
              <a:t>Peak Temperature and HAZ</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9" r="1755" b="3749"/>
          <a:stretch/>
        </p:blipFill>
        <p:spPr bwMode="auto">
          <a:xfrm>
            <a:off x="0" y="1139041"/>
            <a:ext cx="9144000" cy="549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17" t="80396" r="16324" b="8870"/>
          <a:stretch/>
        </p:blipFill>
        <p:spPr bwMode="auto">
          <a:xfrm>
            <a:off x="171203" y="457200"/>
            <a:ext cx="8972797" cy="100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2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58762"/>
          </a:xfrm>
        </p:spPr>
        <p:txBody>
          <a:bodyPr>
            <a:normAutofit fontScale="90000"/>
          </a:bodyPr>
          <a:lstStyle/>
          <a:p>
            <a:r>
              <a:rPr lang="en-US" dirty="0"/>
              <a:t>Peak Temperature and HAZ</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75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r>
              <a:rPr lang="en-US" dirty="0"/>
              <a:t>Peak Temperature and HAZ</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9671"/>
          <a:stretch/>
        </p:blipFill>
        <p:spPr bwMode="auto">
          <a:xfrm>
            <a:off x="45522" y="528946"/>
            <a:ext cx="9067800" cy="335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29200"/>
            <a:ext cx="8229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834" y="4426244"/>
            <a:ext cx="2310740" cy="523220"/>
          </a:xfrm>
          <a:prstGeom prst="rect">
            <a:avLst/>
          </a:prstGeom>
          <a:noFill/>
        </p:spPr>
        <p:txBody>
          <a:bodyPr wrap="square" rtlCol="0">
            <a:spAutoFit/>
          </a:bodyPr>
          <a:lstStyle/>
          <a:p>
            <a:r>
              <a:rPr lang="en-US" sz="2800" b="1" u="sng" dirty="0" smtClean="0"/>
              <a:t>Home Work</a:t>
            </a:r>
            <a:endParaRPr lang="en-US" sz="2800" b="1" u="sng" dirty="0"/>
          </a:p>
        </p:txBody>
      </p:sp>
    </p:spTree>
    <p:extLst>
      <p:ext uri="{BB962C8B-B14F-4D97-AF65-F5344CB8AC3E}">
        <p14:creationId xmlns:p14="http://schemas.microsoft.com/office/powerpoint/2010/main" val="214882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Solidification Rate</a:t>
            </a:r>
            <a:br>
              <a:rPr lang="en-US" b="1" dirty="0"/>
            </a:br>
            <a:endParaRPr lang="en-US" dirty="0"/>
          </a:p>
        </p:txBody>
      </p:sp>
      <p:sp>
        <p:nvSpPr>
          <p:cNvPr id="3" name="Content Placeholder 2"/>
          <p:cNvSpPr>
            <a:spLocks noGrp="1"/>
          </p:cNvSpPr>
          <p:nvPr>
            <p:ph idx="1"/>
          </p:nvPr>
        </p:nvSpPr>
        <p:spPr>
          <a:xfrm>
            <a:off x="0" y="381000"/>
            <a:ext cx="9144000" cy="6400800"/>
          </a:xfrm>
        </p:spPr>
        <p:txBody>
          <a:bodyPr>
            <a:normAutofit fontScale="85000" lnSpcReduction="20000"/>
          </a:bodyPr>
          <a:lstStyle/>
          <a:p>
            <a:pPr marL="0" indent="0">
              <a:buNone/>
            </a:pPr>
            <a:r>
              <a:rPr lang="en-US" sz="2400" dirty="0" smtClean="0"/>
              <a:t>-The </a:t>
            </a:r>
            <a:r>
              <a:rPr lang="en-US" sz="2400" dirty="0"/>
              <a:t>solidification of weld metal takes place in three </a:t>
            </a:r>
            <a:r>
              <a:rPr lang="en-US" sz="2400" dirty="0" smtClean="0"/>
              <a:t>stages: a</a:t>
            </a:r>
            <a:r>
              <a:rPr lang="en-US" sz="2400" dirty="0"/>
              <a:t>) reduction </a:t>
            </a:r>
            <a:r>
              <a:rPr lang="en-US" sz="2400" dirty="0" smtClean="0"/>
              <a:t>in temperature </a:t>
            </a:r>
            <a:r>
              <a:rPr lang="en-US" sz="2400" dirty="0"/>
              <a:t>of liquid metal, b) liquid to solid state transformation and c) </a:t>
            </a:r>
            <a:r>
              <a:rPr lang="en-US" sz="2400" dirty="0" smtClean="0"/>
              <a:t>finally reduction </a:t>
            </a:r>
            <a:r>
              <a:rPr lang="en-US" sz="2400" dirty="0"/>
              <a:t>in temperature of solid metal up to room temperature</a:t>
            </a:r>
            <a:r>
              <a:rPr lang="en-US" sz="2400" dirty="0" smtClean="0"/>
              <a:t>.</a:t>
            </a:r>
          </a:p>
          <a:p>
            <a:pPr marL="0" indent="0">
              <a:buNone/>
            </a:pPr>
            <a:endParaRPr lang="en-US" sz="2400" dirty="0"/>
          </a:p>
          <a:p>
            <a:pPr marL="0" indent="0">
              <a:buNone/>
            </a:pPr>
            <a:r>
              <a:rPr lang="en-US" sz="2400" dirty="0" smtClean="0"/>
              <a:t>-Solidification </a:t>
            </a:r>
            <a:r>
              <a:rPr lang="en-US" sz="2400" dirty="0"/>
              <a:t>time is </a:t>
            </a:r>
            <a:r>
              <a:rPr lang="en-US" sz="2400" dirty="0" smtClean="0"/>
              <a:t>the time </a:t>
            </a:r>
            <a:r>
              <a:rPr lang="en-US" sz="2400" dirty="0"/>
              <a:t>interval between start to end of </a:t>
            </a:r>
            <a:r>
              <a:rPr lang="en-US" sz="2400" dirty="0" smtClean="0"/>
              <a:t>solidification depends </a:t>
            </a:r>
            <a:r>
              <a:rPr lang="en-US" sz="2400" dirty="0"/>
              <a:t>on the cooling rate</a:t>
            </a:r>
            <a:r>
              <a:rPr lang="en-US" sz="2400" dirty="0" smtClean="0"/>
              <a:t>.</a:t>
            </a:r>
          </a:p>
          <a:p>
            <a:pPr marL="0" indent="0">
              <a:buNone/>
            </a:pPr>
            <a:endParaRPr lang="en-US" sz="2400" dirty="0" smtClean="0"/>
          </a:p>
          <a:p>
            <a:pPr marL="0" indent="0">
              <a:buNone/>
            </a:pPr>
            <a:r>
              <a:rPr lang="en-US" sz="2400" dirty="0" smtClean="0"/>
              <a:t>-Solidification </a:t>
            </a:r>
            <a:r>
              <a:rPr lang="en-US" sz="2400" dirty="0"/>
              <a:t>time </a:t>
            </a:r>
            <a:r>
              <a:rPr lang="en-US" sz="2400" dirty="0" smtClean="0"/>
              <a:t>affects </a:t>
            </a:r>
            <a:r>
              <a:rPr lang="en-US" sz="2400" dirty="0"/>
              <a:t>the structure, properties and response to the heat </a:t>
            </a:r>
            <a:r>
              <a:rPr lang="en-US" sz="2400" dirty="0" smtClean="0"/>
              <a:t>treatment of </a:t>
            </a:r>
            <a:r>
              <a:rPr lang="en-US" sz="2400" dirty="0"/>
              <a:t>weld metal. It can be calculated using following </a:t>
            </a:r>
            <a:r>
              <a:rPr lang="en-US" sz="2400" dirty="0" smtClean="0"/>
              <a:t>equation:</a:t>
            </a:r>
          </a:p>
          <a:p>
            <a:pPr marL="0" indent="0">
              <a:buNone/>
            </a:pPr>
            <a:endParaRPr lang="en-US" sz="2400" dirty="0" smtClean="0"/>
          </a:p>
          <a:p>
            <a:pPr marL="0" indent="0">
              <a:buNone/>
            </a:pPr>
            <a:endParaRPr lang="en-US" sz="2400" dirty="0" smtClean="0"/>
          </a:p>
          <a:p>
            <a:pPr marL="0" indent="0">
              <a:buNone/>
            </a:pPr>
            <a:r>
              <a:rPr lang="en-US" sz="2400" dirty="0"/>
              <a:t>-Above equation indicates that solidification time is the function </a:t>
            </a:r>
            <a:r>
              <a:rPr lang="en-US" sz="2400" dirty="0" smtClean="0"/>
              <a:t>of net </a:t>
            </a:r>
            <a:r>
              <a:rPr lang="en-US" sz="2400" dirty="0"/>
              <a:t>heat </a:t>
            </a:r>
            <a:r>
              <a:rPr lang="en-US" sz="2400" dirty="0" smtClean="0"/>
              <a:t>input (Q), </a:t>
            </a:r>
            <a:r>
              <a:rPr lang="en-US" sz="2400" dirty="0"/>
              <a:t>initial </a:t>
            </a:r>
            <a:r>
              <a:rPr lang="en-US" sz="2400" dirty="0" smtClean="0"/>
              <a:t>plate temp.(to), </a:t>
            </a:r>
            <a:r>
              <a:rPr lang="en-US" sz="2400" dirty="0" smtClean="0"/>
              <a:t>latent </a:t>
            </a:r>
            <a:r>
              <a:rPr lang="en-US" sz="2400" dirty="0"/>
              <a:t>heat of fusion (L</a:t>
            </a:r>
            <a:r>
              <a:rPr lang="en-US" sz="2400" dirty="0" smtClean="0"/>
              <a:t>), thermal </a:t>
            </a:r>
            <a:r>
              <a:rPr lang="en-US" sz="2400" dirty="0"/>
              <a:t>conductivity (k), volumetric specific heat  </a:t>
            </a:r>
            <a:r>
              <a:rPr lang="en-US" sz="2400" dirty="0" smtClean="0"/>
              <a:t>(</a:t>
            </a:r>
            <a:r>
              <a:rPr lang="el-GR" sz="3400" dirty="0" smtClean="0"/>
              <a:t>ᵨ</a:t>
            </a:r>
            <a:r>
              <a:rPr lang="en-US" sz="2400" dirty="0" smtClean="0"/>
              <a:t> c )    and </a:t>
            </a:r>
            <a:r>
              <a:rPr lang="en-US" sz="2400" dirty="0"/>
              <a:t>melting point (tm). </a:t>
            </a:r>
          </a:p>
          <a:p>
            <a:pPr marL="0" indent="0">
              <a:buNone/>
            </a:pPr>
            <a:endParaRPr lang="en-US" sz="2400" dirty="0"/>
          </a:p>
          <a:p>
            <a:pPr marL="0" indent="0">
              <a:buNone/>
            </a:pPr>
            <a:r>
              <a:rPr lang="en-US" sz="2400" dirty="0"/>
              <a:t>-An increase in net heat input (with increase in welding current / arc voltage or reduction in welding speed) increases the solidification </a:t>
            </a:r>
            <a:r>
              <a:rPr lang="en-US" sz="2400" dirty="0" smtClean="0"/>
              <a:t>time and allows </a:t>
            </a:r>
            <a:r>
              <a:rPr lang="en-US" sz="2400" dirty="0"/>
              <a:t>each phase to grow to a large extent which in turn results in coarse-grained structure of weld metal which in turn adversely affects the mechanical properties . </a:t>
            </a:r>
          </a:p>
          <a:p>
            <a:pPr marL="0" indent="0">
              <a:buNone/>
            </a:pPr>
            <a:endParaRPr lang="en-US" sz="2400" dirty="0"/>
          </a:p>
          <a:p>
            <a:pPr marL="0" indent="0">
              <a:buNone/>
            </a:pPr>
            <a:r>
              <a:rPr lang="en-US" sz="2400" dirty="0"/>
              <a:t>-Non-uniformity in solidification rates in different regions of molten weld pool also brings variation in grain structure and so mechanical properties. </a:t>
            </a:r>
          </a:p>
          <a:p>
            <a:pPr marL="0" indent="0">
              <a:buNone/>
            </a:pPr>
            <a:endParaRPr lang="en-US" sz="2400" dirty="0"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98" b="50000"/>
          <a:stretch/>
        </p:blipFill>
        <p:spPr bwMode="auto">
          <a:xfrm>
            <a:off x="2057400" y="2615354"/>
            <a:ext cx="4796641"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1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b="1" dirty="0"/>
              <a:t>Solidification Rate</a:t>
            </a:r>
            <a:br>
              <a:rPr lang="en-US" b="1" dirty="0"/>
            </a:b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55813"/>
            <a:ext cx="9144000" cy="47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868" y="457200"/>
            <a:ext cx="9036132" cy="1938992"/>
          </a:xfrm>
          <a:prstGeom prst="rect">
            <a:avLst/>
          </a:prstGeom>
        </p:spPr>
        <p:txBody>
          <a:bodyPr wrap="square">
            <a:spAutoFit/>
          </a:bodyPr>
          <a:lstStyle/>
          <a:p>
            <a:r>
              <a:rPr lang="en-US" sz="2400" dirty="0"/>
              <a:t>Generally, centerline of the weld joint shows finer grain structure (Fig. 20.3) and better mechanical properties than those at fusion boundary primarily because of difference in solidification times. Micrographs indicate the coarser structure near the fusion boundary than the weld center.</a:t>
            </a:r>
          </a:p>
        </p:txBody>
      </p:sp>
    </p:spTree>
    <p:extLst>
      <p:ext uri="{BB962C8B-B14F-4D97-AF65-F5344CB8AC3E}">
        <p14:creationId xmlns:p14="http://schemas.microsoft.com/office/powerpoint/2010/main" val="27525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4106</TotalTime>
  <Words>804</Words>
  <Application>Microsoft Office PowerPoint</Application>
  <PresentationFormat>On-screen Show (4:3)</PresentationFormat>
  <Paragraphs>51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Heat flow in welding II</vt:lpstr>
      <vt:lpstr>Calculations of Cooling Rate</vt:lpstr>
      <vt:lpstr>Calculations of Cooling Rate</vt:lpstr>
      <vt:lpstr>Critical Cooling Rate (CCR) Under Welding Conditions </vt:lpstr>
      <vt:lpstr>Peak Temperature and HAZ</vt:lpstr>
      <vt:lpstr>Peak Temperature and HAZ</vt:lpstr>
      <vt:lpstr>Peak Temperature and HAZ</vt:lpstr>
      <vt:lpstr>Solidification Rate </vt:lpstr>
      <vt:lpstr>Solidification Rate </vt:lpstr>
      <vt:lpstr>Solidification Rate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flow in welding II</dc:title>
  <dc:creator>Ehab Saad</dc:creator>
  <cp:lastModifiedBy>Ehab Saad</cp:lastModifiedBy>
  <cp:revision>38</cp:revision>
  <dcterms:created xsi:type="dcterms:W3CDTF">2006-08-16T00:00:00Z</dcterms:created>
  <dcterms:modified xsi:type="dcterms:W3CDTF">2018-12-25T18:47:10Z</dcterms:modified>
</cp:coreProperties>
</file>